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73" r:id="rId4"/>
    <p:sldId id="260" r:id="rId5"/>
    <p:sldId id="267" r:id="rId6"/>
    <p:sldId id="261" r:id="rId7"/>
    <p:sldId id="274" r:id="rId8"/>
    <p:sldId id="266" r:id="rId9"/>
    <p:sldId id="262" r:id="rId10"/>
    <p:sldId id="275" r:id="rId11"/>
    <p:sldId id="268" r:id="rId12"/>
    <p:sldId id="263" r:id="rId13"/>
    <p:sldId id="256" r:id="rId14"/>
    <p:sldId id="257" r:id="rId15"/>
    <p:sldId id="264" r:id="rId16"/>
    <p:sldId id="272" r:id="rId17"/>
    <p:sldId id="269" r:id="rId18"/>
    <p:sldId id="270" r:id="rId19"/>
    <p:sldId id="26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8838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190B9-0CF5-4BF5-AECD-73E55AA9A3B5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E0DC4-257A-46BA-A753-1B01EDCB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2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E0DC4-257A-46BA-A753-1B01EDCB7E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1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E0DC4-257A-46BA-A753-1B01EDCB7E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14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E0DC4-257A-46BA-A753-1B01EDCB7EA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4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F124E-6825-4E06-9154-E0A49DBB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32DAB-2D22-4B50-8AFF-3C481C706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2E6E4-595B-4DDE-8A9E-DC611530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A1BEB-6DE6-4A69-B984-7F9FB9EA0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AD295-FF88-4534-8CFC-D34F29AA6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0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3F0C-0678-4151-8F43-737D321B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0F56C-2DCE-4E37-BB62-A6F572585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DE0B6-28B7-42A3-96B2-C50A2D67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AA68-27FC-41F1-AE8E-9E333B9C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B30B4-57EC-4773-897A-C1F564CB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2B4871-22B8-445C-8CB5-D4D9A9421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EB4CFC-71CA-4686-87C3-49218712D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39BBE-A764-4E8A-B9CE-D872522C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98C5F-A291-4A31-8CA1-15D4B710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47E1-DF1B-4962-BF12-AB7098C8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4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44558-212B-4BBD-A284-82FC783E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8E2E-1F66-46CF-B402-439E5FF7C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FA5E5-5F42-47CE-868F-7FC14A075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98304-ED12-4FCD-AC02-6D58104E4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43BF-1DA3-4967-90F9-910B8B5D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3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85A44-6F68-4447-A778-B61674D8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19CAD-44E7-40B0-AEF9-B2FB09F63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0FCC2-8DB0-44BD-B57C-ABDE7EB8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BAF6-9FA8-4130-A6DF-5D25DCD8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0E6CF-5551-455D-99CC-86852272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C5A-4D69-442D-97E9-619820A97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FFA88-FCCC-464D-BACD-BC45BF8E3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86376-FA0B-4A54-9709-2A59BE47C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E4D7D-0AF7-4497-A367-D03478E5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5D593-5FA4-4090-9E06-2A901B75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1AC55-AE42-4A25-BCF9-306D1DA2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C77D-BEF4-489D-BC3C-0C408910B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2EC2A-B632-4CE6-ACA0-95CAB5997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348F5-8D78-42E9-8B42-11A0FDEC4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BFD75-46D4-4F8F-B370-5AF1C80B1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7D60C-F414-4CAB-87A9-B6CA380E4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348E7-F31C-4325-8A60-BBD3B63F3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C0282-A70F-44D3-9519-D53F73C9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6C57F3-7308-431C-8CCF-79D6E0AB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52C11-3F38-4E66-A7A1-A69445CD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EB1FE-D90A-408B-8E00-336B8389A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5D2721-6060-4C70-845F-3D4E45F3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177CBF-529C-4F3F-8CC5-D8802F36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5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DAE13-83DE-4C65-9A26-5E0276B9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FA1B10-7AA8-445F-977E-D4ABDDAA1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F8F5A-AD51-4474-B81E-EAB66CE9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6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DF9BC-0D26-4AE6-A7E8-5C5971C4C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D851D-14A4-41A3-BEAB-7C722AF1F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254DA-6B33-4920-878A-5622861ED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800BC-5305-4824-9F15-8E0E4C6D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E188A-5F73-4880-90AF-DE144B4D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6CABF-3015-4832-94CB-B252EAD2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9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D8E0-A8FD-4FC1-8446-6638A1E3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E4A497-1F58-44A2-AB23-D21F53750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B0D02-8C70-493D-91B5-C9574AAEC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EA753-1988-41EA-89F8-34CAA31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C32B8-A141-420D-86FC-598FD586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8D610-6EC9-4A4C-8933-DE2E721D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0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01E83F-807B-4619-BEBD-D15A0A08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F0DE0-E105-4A14-93BA-A514BDD90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DC590-B9C2-4D62-A6AE-94A98C495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ED5D-207F-4C9F-95C0-D122CA58B9A4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28630-202B-4D47-98F1-769009FBEB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49435-22DB-4DEC-816A-08994AF20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A2FB-FDA3-4FB9-A203-C23E8DAE9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3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a28G644p6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xUq6l9LWJ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dPHzndQer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dPHzndQer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a28G644p6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605552-94D6-4094-95A0-E97C6A6AB5C1}"/>
              </a:ext>
            </a:extLst>
          </p:cNvPr>
          <p:cNvSpPr txBox="1"/>
          <p:nvPr/>
        </p:nvSpPr>
        <p:spPr>
          <a:xfrm>
            <a:off x="2712720" y="21157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CHỦ ĐỀ 2: ACID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435F52-72D6-4F20-B476-28390EEB339E}"/>
              </a:ext>
            </a:extLst>
          </p:cNvPr>
          <p:cNvSpPr txBox="1"/>
          <p:nvPr/>
        </p:nvSpPr>
        <p:spPr>
          <a:xfrm>
            <a:off x="502920" y="69925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I. Định nghĩa acid: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D5FAC8-245A-4997-AB73-2AA7CB81DBB0}"/>
              </a:ext>
            </a:extLst>
          </p:cNvPr>
          <p:cNvSpPr txBox="1"/>
          <p:nvPr/>
        </p:nvSpPr>
        <p:spPr>
          <a:xfrm>
            <a:off x="533400" y="1220986"/>
            <a:ext cx="10347960" cy="1018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Ví dụ: HCl, H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Acid là chất khi  tan trong nước phân ly ra ion H</a:t>
            </a:r>
            <a:r>
              <a:rPr lang="vi-VN" sz="2800" b="1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98EBDFE-31BF-4911-9C77-1E970E41F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65417"/>
            <a:ext cx="53174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II. Tính chất hóa học của acid: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953F37-2244-4812-A3B0-5641C23CD161}"/>
              </a:ext>
            </a:extLst>
          </p:cNvPr>
          <p:cNvSpPr>
            <a:spLocks noGrp="1" noChangeAspect="1" noChangeArrowheads="1"/>
          </p:cNvSpPr>
          <p:nvPr/>
        </p:nvSpPr>
        <p:spPr bwMode="auto">
          <a:xfrm>
            <a:off x="649604" y="3124199"/>
            <a:ext cx="7378429" cy="2804755"/>
          </a:xfrm>
          <a:prstGeom prst="rect">
            <a:avLst/>
          </a:prstGeom>
          <a:blipFill dpi="0" rotWithShape="1">
            <a:blip r:embed="rId2"/>
            <a:srcRect/>
            <a:stretch>
              <a:fillRect b="-13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3BF0008-D85B-4C91-9E07-7836E3C8D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2624495"/>
            <a:ext cx="73784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 Acid làm đổi màu chất chỉ thị (quỳ tím):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32CC75-839B-4FD2-BFC1-136AC8B7C660}"/>
              </a:ext>
            </a:extLst>
          </p:cNvPr>
          <p:cNvSpPr txBox="1"/>
          <p:nvPr/>
        </p:nvSpPr>
        <p:spPr>
          <a:xfrm>
            <a:off x="502920" y="5928955"/>
            <a:ext cx="8153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Dung dịch acid làm giấy quỳ tím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hóa đỏ.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4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989462-9ED9-42B5-B966-C6E5F6D3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90A194EF-00DB-4400-85EE-37CC823A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" y="3594609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8BF8E79-CC13-4699-A724-A56FFECF7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94768"/>
            <a:ext cx="1165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Hiện tượng: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DC2F3D-2701-4C0E-ADAE-502D8D8C0797}"/>
              </a:ext>
            </a:extLst>
          </p:cNvPr>
          <p:cNvSpPr txBox="1"/>
          <p:nvPr/>
        </p:nvSpPr>
        <p:spPr>
          <a:xfrm>
            <a:off x="487680" y="326447"/>
            <a:ext cx="6416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Acid tác dụng với basic oxides: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52101E-B73E-40C2-A6C5-D849094041A4}"/>
              </a:ext>
            </a:extLst>
          </p:cNvPr>
          <p:cNvSpPr txBox="1"/>
          <p:nvPr/>
        </p:nvSpPr>
        <p:spPr>
          <a:xfrm>
            <a:off x="472440" y="849667"/>
            <a:ext cx="11125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a)Thí nghiệm: </a:t>
            </a:r>
            <a:r>
              <a:rPr lang="en-US" sz="2800" u="sng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https://youtu.be/Na28G644p6U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7BF50-EB56-463D-BE07-AD5FC4D7AB6B}"/>
              </a:ext>
            </a:extLst>
          </p:cNvPr>
          <p:cNvSpPr txBox="1"/>
          <p:nvPr/>
        </p:nvSpPr>
        <p:spPr>
          <a:xfrm>
            <a:off x="360044" y="1343333"/>
            <a:ext cx="10140315" cy="151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Cho 1 ít </a:t>
            </a:r>
            <a:r>
              <a:rPr lang="vi-VN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basic oxides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Fe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vào ống nghiệm.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+ Thêm vào 1-2ml dung dịch acid HCl vào ống nghiệm</a:t>
            </a:r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Lắc nhẹ.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A82216-3DD1-4EC0-BF0D-5AF8D733019C}"/>
              </a:ext>
            </a:extLst>
          </p:cNvPr>
          <p:cNvSpPr txBox="1"/>
          <p:nvPr/>
        </p:nvSpPr>
        <p:spPr>
          <a:xfrm>
            <a:off x="533400" y="3778601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DB3DC3-8FC1-4E31-BD31-7DDC77F32BDE}"/>
              </a:ext>
            </a:extLst>
          </p:cNvPr>
          <p:cNvSpPr txBox="1"/>
          <p:nvPr/>
        </p:nvSpPr>
        <p:spPr>
          <a:xfrm>
            <a:off x="472440" y="4324328"/>
            <a:ext cx="123596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Kết luận: 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A18E8F62-B3ED-48DA-B35D-FD2BC14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008961"/>
              </p:ext>
            </p:extLst>
          </p:nvPr>
        </p:nvGraphicFramePr>
        <p:xfrm>
          <a:off x="640080" y="5307217"/>
          <a:ext cx="9204960" cy="607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4960">
                  <a:extLst>
                    <a:ext uri="{9D8B030D-6E8A-4147-A177-3AD203B41FA5}">
                      <a16:colId xmlns:a16="http://schemas.microsoft.com/office/drawing/2014/main" val="4017618261"/>
                    </a:ext>
                  </a:extLst>
                </a:gridCol>
              </a:tblGrid>
              <a:tr h="607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  Basic oxides      →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8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50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E6DE98-1C2E-4DD3-A70B-04B3663DB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21454"/>
              </p:ext>
            </p:extLst>
          </p:nvPr>
        </p:nvGraphicFramePr>
        <p:xfrm>
          <a:off x="1447800" y="489783"/>
          <a:ext cx="9204960" cy="607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4960">
                  <a:extLst>
                    <a:ext uri="{9D8B030D-6E8A-4147-A177-3AD203B41FA5}">
                      <a16:colId xmlns:a16="http://schemas.microsoft.com/office/drawing/2014/main" val="4017618261"/>
                    </a:ext>
                  </a:extLst>
                </a:gridCol>
              </a:tblGrid>
              <a:tr h="607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  Basic oxides      →     Muối     +    nước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856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7331089-0735-4C98-8DB5-06132233125B}"/>
              </a:ext>
            </a:extLst>
          </p:cNvPr>
          <p:cNvSpPr txBox="1"/>
          <p:nvPr/>
        </p:nvSpPr>
        <p:spPr>
          <a:xfrm>
            <a:off x="1478280" y="3447154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MgO     +     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→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A3409A-0C1D-4A6D-BE29-EB446FF509E0}"/>
              </a:ext>
            </a:extLst>
          </p:cNvPr>
          <p:cNvSpPr txBox="1"/>
          <p:nvPr/>
        </p:nvSpPr>
        <p:spPr>
          <a:xfrm>
            <a:off x="1493520" y="1400286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FeO     +     HCl     →    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D10FED-3FBA-4C85-AB7C-5D986C355BE7}"/>
              </a:ext>
            </a:extLst>
          </p:cNvPr>
          <p:cNvSpPr txBox="1"/>
          <p:nvPr/>
        </p:nvSpPr>
        <p:spPr>
          <a:xfrm>
            <a:off x="1447800" y="2992594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ZnO     +     HCl     →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C6D75E-AAB7-42F6-B0F6-A24A65854CA0}"/>
              </a:ext>
            </a:extLst>
          </p:cNvPr>
          <p:cNvSpPr txBox="1"/>
          <p:nvPr/>
        </p:nvSpPr>
        <p:spPr>
          <a:xfrm>
            <a:off x="1493520" y="1923153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CuO     +     HCl     →    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C4ED85-957C-450D-8B6D-2F8C202CFE0B}"/>
              </a:ext>
            </a:extLst>
          </p:cNvPr>
          <p:cNvSpPr txBox="1"/>
          <p:nvPr/>
        </p:nvSpPr>
        <p:spPr>
          <a:xfrm>
            <a:off x="1463040" y="2484120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HCl     →   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01AC0F-39B1-4F05-9EF4-CB2FEEEB11D8}"/>
              </a:ext>
            </a:extLst>
          </p:cNvPr>
          <p:cNvSpPr txBox="1"/>
          <p:nvPr/>
        </p:nvSpPr>
        <p:spPr>
          <a:xfrm>
            <a:off x="1478280" y="3947161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CuO     +     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→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605D49-A370-4F36-BE7F-169CD1E39D8D}"/>
              </a:ext>
            </a:extLst>
          </p:cNvPr>
          <p:cNvSpPr txBox="1"/>
          <p:nvPr/>
        </p:nvSpPr>
        <p:spPr>
          <a:xfrm>
            <a:off x="1447800" y="5099575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→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E4FEB1-F549-42E0-81C3-C9B074C4B89D}"/>
              </a:ext>
            </a:extLst>
          </p:cNvPr>
          <p:cNvSpPr txBox="1"/>
          <p:nvPr/>
        </p:nvSpPr>
        <p:spPr>
          <a:xfrm>
            <a:off x="1447800" y="4523368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→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87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B5859D-8506-46D4-A0A4-97A8B68CEFD9}"/>
              </a:ext>
            </a:extLst>
          </p:cNvPr>
          <p:cNvSpPr txBox="1"/>
          <p:nvPr/>
        </p:nvSpPr>
        <p:spPr>
          <a:xfrm>
            <a:off x="502920" y="149630"/>
            <a:ext cx="6096000" cy="983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Acid mạnh và acid yếu:</a:t>
            </a:r>
          </a:p>
          <a:p>
            <a:pPr marL="0" marR="0">
              <a:lnSpc>
                <a:spcPts val="165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0A529F-3728-4F81-9B8D-502F932B6CD5}"/>
              </a:ext>
            </a:extLst>
          </p:cNvPr>
          <p:cNvSpPr txBox="1"/>
          <p:nvPr/>
        </p:nvSpPr>
        <p:spPr>
          <a:xfrm>
            <a:off x="533400" y="800301"/>
            <a:ext cx="11155680" cy="195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Dựa vào tính chất hóa học, acid được phân thành 2 loại: 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Acid mạnh: HCl, H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HNO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...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Acid yếu: H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S, H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...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89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D7F62D-B19E-43BF-88C2-9EF1E892F121}"/>
              </a:ext>
            </a:extLst>
          </p:cNvPr>
          <p:cNvSpPr txBox="1"/>
          <p:nvPr/>
        </p:nvSpPr>
        <p:spPr>
          <a:xfrm>
            <a:off x="524020" y="347308"/>
            <a:ext cx="10936460" cy="125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65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minh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loãng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acid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axit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9148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1A17FA-15FB-464C-8AA3-4FDF7EBC7448}"/>
              </a:ext>
            </a:extLst>
          </p:cNvPr>
          <p:cNvSpPr txBox="1"/>
          <p:nvPr/>
        </p:nvSpPr>
        <p:spPr>
          <a:xfrm>
            <a:off x="539260" y="164428"/>
            <a:ext cx="11134580" cy="4232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65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Cho 15,5 gam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sodium oxide (Na</a:t>
            </a:r>
            <a:r>
              <a:rPr lang="en-US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O)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tác dụng với nước thu được 0,5 lit dung dịch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bases.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nồng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mol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bases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được.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2800" b="1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nồng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20%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bases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được? </a:t>
            </a:r>
            <a:endParaRPr lang="vi-VN" sz="2800" b="1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(Cho biết: Na = 23; O = 16; H = 1; S = 32)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29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2646CCF-F35F-4D6F-B621-586EB41974E9}"/>
              </a:ext>
            </a:extLst>
          </p:cNvPr>
          <p:cNvSpPr txBox="1">
            <a:spLocks noChangeArrowheads="1"/>
          </p:cNvSpPr>
          <p:nvPr/>
        </p:nvSpPr>
        <p:spPr>
          <a:xfrm>
            <a:off x="502920" y="305976"/>
            <a:ext cx="11506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1: 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Mg, MgO, Mg(OH)</a:t>
            </a:r>
            <a:r>
              <a:rPr lang="en-US" sz="28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dung dịch sunfuric acid (H</a:t>
            </a:r>
            <a:r>
              <a:rPr lang="vi-VN" sz="28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loãng, hãy viết các PTHH điều chế MgSO</a:t>
            </a:r>
            <a:r>
              <a:rPr lang="vi-VN" sz="28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893BF8-7BC6-41B6-8F51-AA5EBD9F4F57}"/>
              </a:ext>
            </a:extLst>
          </p:cNvPr>
          <p:cNvSpPr txBox="1">
            <a:spLocks noChangeArrowheads="1"/>
          </p:cNvSpPr>
          <p:nvPr/>
        </p:nvSpPr>
        <p:spPr>
          <a:xfrm>
            <a:off x="502920" y="1876872"/>
            <a:ext cx="10927080" cy="15228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oxides 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6762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E891033-4828-4A3D-B985-E8075E5F8D07}"/>
              </a:ext>
            </a:extLst>
          </p:cNvPr>
          <p:cNvSpPr txBox="1">
            <a:spLocks noChangeArrowheads="1"/>
          </p:cNvSpPr>
          <p:nvPr/>
        </p:nvSpPr>
        <p:spPr>
          <a:xfrm>
            <a:off x="632460" y="1388016"/>
            <a:ext cx="10927080" cy="2970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oxides 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Clr>
                <a:schemeClr val="accent2"/>
              </a:buClr>
              <a:buFontTx/>
              <a:buAutoNum type="alphaLcParenR"/>
              <a:defRPr/>
            </a:pP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vi-VN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Clr>
                <a:schemeClr val="accent2"/>
              </a:buClr>
              <a:buFont typeface="Arial" panose="020B0604020202020204" pitchFamily="34" charset="0"/>
              <a:buNone/>
              <a:defRPr/>
            </a:pP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	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	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MgSO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b)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MgO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	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MgSO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 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</a:p>
          <a:p>
            <a:pPr marL="0" indent="0">
              <a:buClr>
                <a:schemeClr val="tx2"/>
              </a:buClr>
              <a:buNone/>
              <a:defRPr/>
            </a:pP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Mg(OH)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  <a:r>
              <a:rPr lang="vi-VN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 </a:t>
            </a:r>
            <a:r>
              <a:rPr lang="vi-VN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MgSO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</a:t>
            </a:r>
            <a:r>
              <a:rPr lang="vi-VN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2H</a:t>
            </a:r>
            <a:r>
              <a:rPr lang="en-US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82201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7EA295-AB21-43CB-9CEF-894C2F896C81}"/>
              </a:ext>
            </a:extLst>
          </p:cNvPr>
          <p:cNvSpPr txBox="1"/>
          <p:nvPr/>
        </p:nvSpPr>
        <p:spPr>
          <a:xfrm>
            <a:off x="609600" y="390540"/>
            <a:ext cx="10972800" cy="5183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2: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CuO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Mg, Al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Fe(OH)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Fe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chọn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HCl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ra:</a:t>
            </a:r>
            <a:endParaRPr lang="en-US" sz="2800" b="1" dirty="0">
              <a:solidFill>
                <a:srgbClr val="588838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 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nhẹ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hơn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cháy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được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 Dung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màu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xanh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lam.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 Dung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nâu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 Dung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xảy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06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542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11A078-F7DD-47E5-84EC-2E00A739B639}"/>
              </a:ext>
            </a:extLst>
          </p:cNvPr>
          <p:cNvSpPr txBox="1"/>
          <p:nvPr/>
        </p:nvSpPr>
        <p:spPr>
          <a:xfrm>
            <a:off x="487680" y="394261"/>
            <a:ext cx="11247120" cy="3890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3: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2,479 lit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đkc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25</a:t>
            </a:r>
            <a:r>
              <a:rPr lang="en-US" sz="2800" b="1" baseline="30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C, 1 bar)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200ml dung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Ba(OH)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phẩm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 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BaCO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</a:t>
            </a:r>
            <a:r>
              <a:rPr lang="en-US" sz="2800" b="1" baseline="-25000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O. </a:t>
            </a:r>
            <a:endParaRPr lang="en-US" sz="2800" b="1" dirty="0">
              <a:solidFill>
                <a:srgbClr val="588838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 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phản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0480" marR="30480" algn="just"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 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nồng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mol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Ba(OH)</a:t>
            </a:r>
            <a:r>
              <a:rPr lang="en-US" sz="2800" b="1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dùng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 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khối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tủa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được.</a:t>
            </a:r>
            <a:endParaRPr lang="vi-VN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588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 Ba = 137; C= 12; O=16; H = 1.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4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175432-4C49-4FE8-8E44-F1712DAEC4B3}"/>
              </a:ext>
            </a:extLst>
          </p:cNvPr>
          <p:cNvSpPr txBox="1"/>
          <p:nvPr/>
        </p:nvSpPr>
        <p:spPr>
          <a:xfrm>
            <a:off x="390524" y="934916"/>
            <a:ext cx="6238876" cy="20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Thí nghiệm: </a:t>
            </a:r>
            <a:endParaRPr lang="en-US" sz="28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Cho 1 mẩu Al vào ống nghiệm.</a:t>
            </a: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Thêm vào 1-2ml dung dịch H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vào ống nghiệm</a:t>
            </a:r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6F7A41-FD85-4613-9534-2121625E81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60" y="198336"/>
            <a:ext cx="5135880" cy="644630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 Box 15">
            <a:extLst>
              <a:ext uri="{FF2B5EF4-FFF2-40B4-BE49-F238E27FC236}">
                <a16:creationId xmlns:a16="http://schemas.microsoft.com/office/drawing/2014/main" id="{188C16D4-6D23-4193-8A8E-F34C70EE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961" y="2957830"/>
            <a:ext cx="16306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vi-VN" sz="2800" b="1" kern="12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kern="1200" baseline="-250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kern="12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kern="1200" baseline="-250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001E9944-7532-47EA-B289-DA69B2A60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4425" y="1281214"/>
            <a:ext cx="75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vi-VN" sz="2800" b="1" kern="120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</a:t>
            </a:r>
            <a:endParaRPr lang="en-US" sz="280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A48C3-8AF1-4E19-A936-304E7BF4DD59}"/>
              </a:ext>
            </a:extLst>
          </p:cNvPr>
          <p:cNvSpPr txBox="1"/>
          <p:nvPr/>
        </p:nvSpPr>
        <p:spPr>
          <a:xfrm>
            <a:off x="533400" y="41169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A</a:t>
            </a: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cid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kim loại: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85661B-C79D-4D92-A172-F5C354D8C0A3}"/>
              </a:ext>
            </a:extLst>
          </p:cNvPr>
          <p:cNvSpPr txBox="1"/>
          <p:nvPr/>
        </p:nvSpPr>
        <p:spPr>
          <a:xfrm>
            <a:off x="502919" y="2957830"/>
            <a:ext cx="609600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Hiện tượng:</a:t>
            </a:r>
            <a:endParaRPr lang="en-US" sz="28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F06E8B-3660-46D4-BE03-B31A2F2FBBDE}"/>
              </a:ext>
            </a:extLst>
          </p:cNvPr>
          <p:cNvSpPr txBox="1"/>
          <p:nvPr/>
        </p:nvSpPr>
        <p:spPr>
          <a:xfrm>
            <a:off x="533400" y="4396405"/>
            <a:ext cx="957072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endParaRPr lang="en-US" sz="2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EB0008F-F489-4224-9F31-A57882301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217401"/>
              </p:ext>
            </p:extLst>
          </p:nvPr>
        </p:nvGraphicFramePr>
        <p:xfrm>
          <a:off x="601979" y="5260790"/>
          <a:ext cx="11109959" cy="1201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9959">
                  <a:extLst>
                    <a:ext uri="{9D8B030D-6E8A-4147-A177-3AD203B41FA5}">
                      <a16:colId xmlns:a16="http://schemas.microsoft.com/office/drawing/2014/main" val="2048390673"/>
                    </a:ext>
                  </a:extLst>
                </a:gridCol>
              </a:tblGrid>
              <a:tr h="1042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    +         Kim loại         →       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(trừ Cu, Ag, Au...)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38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253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43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175432-4C49-4FE8-8E44-F1712DAEC4B3}"/>
              </a:ext>
            </a:extLst>
          </p:cNvPr>
          <p:cNvSpPr txBox="1"/>
          <p:nvPr/>
        </p:nvSpPr>
        <p:spPr>
          <a:xfrm>
            <a:off x="390524" y="934916"/>
            <a:ext cx="6238876" cy="20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Thí nghiệm: </a:t>
            </a:r>
            <a:endParaRPr lang="en-US" sz="28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Cho 1 mẩu Al vào ống nghiệm.</a:t>
            </a: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Thêm vào 1-2ml dung dịch H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vào ống nghiệm</a:t>
            </a:r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6F7A41-FD85-4613-9534-2121625E81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60" y="198336"/>
            <a:ext cx="5135880" cy="644630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 Box 15">
            <a:extLst>
              <a:ext uri="{FF2B5EF4-FFF2-40B4-BE49-F238E27FC236}">
                <a16:creationId xmlns:a16="http://schemas.microsoft.com/office/drawing/2014/main" id="{188C16D4-6D23-4193-8A8E-F34C70EE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961" y="2957830"/>
            <a:ext cx="16306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vi-VN" sz="2800" b="1" kern="12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kern="1200" baseline="-250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kern="12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kern="1200" baseline="-25000" dirty="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001E9944-7532-47EA-B289-DA69B2A60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4425" y="1281214"/>
            <a:ext cx="75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vi-VN" sz="2800" b="1" kern="1200">
                <a:solidFill>
                  <a:srgbClr val="FF33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</a:t>
            </a:r>
            <a:endParaRPr lang="en-US" sz="280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A48C3-8AF1-4E19-A936-304E7BF4DD59}"/>
              </a:ext>
            </a:extLst>
          </p:cNvPr>
          <p:cNvSpPr txBox="1"/>
          <p:nvPr/>
        </p:nvSpPr>
        <p:spPr>
          <a:xfrm>
            <a:off x="533400" y="41169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 A</a:t>
            </a: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cid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kim loại: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85661B-C79D-4D92-A172-F5C354D8C0A3}"/>
              </a:ext>
            </a:extLst>
          </p:cNvPr>
          <p:cNvSpPr txBox="1"/>
          <p:nvPr/>
        </p:nvSpPr>
        <p:spPr>
          <a:xfrm>
            <a:off x="502919" y="2957830"/>
            <a:ext cx="6096000" cy="1449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Hiện tượng:</a:t>
            </a:r>
            <a:endParaRPr lang="en-US" sz="28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Al bị hòa tan đồng thời có bọt khí không màu bay ra.</a:t>
            </a:r>
            <a:endParaRPr 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F06E8B-3660-46D4-BE03-B31A2F2FBBDE}"/>
              </a:ext>
            </a:extLst>
          </p:cNvPr>
          <p:cNvSpPr txBox="1"/>
          <p:nvPr/>
        </p:nvSpPr>
        <p:spPr>
          <a:xfrm>
            <a:off x="533400" y="4396405"/>
            <a:ext cx="9570720" cy="1041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2Al     +     3H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→     Al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3H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↑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endParaRPr lang="en-US" sz="2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6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28BD24-518B-45B9-A6DB-7BAA301541D0}"/>
              </a:ext>
            </a:extLst>
          </p:cNvPr>
          <p:cNvSpPr txBox="1"/>
          <p:nvPr/>
        </p:nvSpPr>
        <p:spPr>
          <a:xfrm>
            <a:off x="541020" y="55513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https://youtu.be/cxUq6l9LWJQ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0E1D6F-92C8-4E95-802E-C60980859FA9}"/>
              </a:ext>
            </a:extLst>
          </p:cNvPr>
          <p:cNvSpPr txBox="1"/>
          <p:nvPr/>
        </p:nvSpPr>
        <p:spPr>
          <a:xfrm>
            <a:off x="472440" y="1374298"/>
            <a:ext cx="9555480" cy="1041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     +    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→           Fe</a:t>
            </a:r>
            <a:r>
              <a:rPr 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 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↑</a:t>
            </a:r>
            <a:endParaRPr lang="en-US" sz="2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[Lưu ý: Fe tác dụng với dung dịch acid cho muối iron (II)]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B3325F-C94A-40FD-9CF4-5FC3E2BA9D4B}"/>
              </a:ext>
            </a:extLst>
          </p:cNvPr>
          <p:cNvSpPr txBox="1"/>
          <p:nvPr/>
        </p:nvSpPr>
        <p:spPr>
          <a:xfrm>
            <a:off x="533399" y="2668882"/>
            <a:ext cx="11247120" cy="10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Kết luận: </a:t>
            </a:r>
            <a:r>
              <a:rPr lang="vi-VN" sz="2800" b="1" i="1" dirty="0">
                <a:solidFill>
                  <a:srgbClr val="990099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Dung dịch acid tác dụng được với một số kim loại tạo thành muối và giải   phóng khí hydrogen.</a:t>
            </a:r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   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93216AC-CC11-4BCE-8C72-3CFA9BD0B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92773"/>
              </p:ext>
            </p:extLst>
          </p:nvPr>
        </p:nvGraphicFramePr>
        <p:xfrm>
          <a:off x="601979" y="3965390"/>
          <a:ext cx="11109959" cy="1201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9959">
                  <a:extLst>
                    <a:ext uri="{9D8B030D-6E8A-4147-A177-3AD203B41FA5}">
                      <a16:colId xmlns:a16="http://schemas.microsoft.com/office/drawing/2014/main" val="2048390673"/>
                    </a:ext>
                  </a:extLst>
                </a:gridCol>
              </a:tblGrid>
              <a:tr h="1042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    +         Kim loại         →        Muối         +         H</a:t>
                      </a:r>
                      <a:r>
                        <a:rPr lang="vi-VN" sz="28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↑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(trừ Cu, Ag, Au...)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38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58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07D349-92F9-494E-8582-9EA5B938C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562233"/>
              </p:ext>
            </p:extLst>
          </p:nvPr>
        </p:nvGraphicFramePr>
        <p:xfrm>
          <a:off x="647700" y="459391"/>
          <a:ext cx="11109959" cy="1201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9959">
                  <a:extLst>
                    <a:ext uri="{9D8B030D-6E8A-4147-A177-3AD203B41FA5}">
                      <a16:colId xmlns:a16="http://schemas.microsoft.com/office/drawing/2014/main" val="2048390673"/>
                    </a:ext>
                  </a:extLst>
                </a:gridCol>
              </a:tblGrid>
              <a:tr h="10429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    +         Kim loại         →        Muối         +         H</a:t>
                      </a:r>
                      <a:r>
                        <a:rPr lang="vi-VN" sz="28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↑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(trừ Cu, Ag, Au...)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380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3FF113-F1DB-46D6-9BA7-73A2A5A8EB39}"/>
              </a:ext>
            </a:extLst>
          </p:cNvPr>
          <p:cNvSpPr txBox="1"/>
          <p:nvPr/>
        </p:nvSpPr>
        <p:spPr>
          <a:xfrm>
            <a:off x="365761" y="1917336"/>
            <a:ext cx="11109959" cy="3890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tabLst>
                <a:tab pos="360045" algn="l"/>
              </a:tabLs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vi-VN" sz="28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Zn     + 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→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Mg     +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→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Zn      +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         →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      +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         → </a:t>
            </a: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 Al      +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          →           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Mg     +     HCl       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7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4">
            <a:extLst>
              <a:ext uri="{FF2B5EF4-FFF2-40B4-BE49-F238E27FC236}">
                <a16:creationId xmlns:a16="http://schemas.microsoft.com/office/drawing/2014/main" id="{AA1CA630-3B59-4F5E-B3C9-DAAD159A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310" y="8056880"/>
            <a:ext cx="533400" cy="1752600"/>
          </a:xfrm>
          <a:prstGeom prst="can">
            <a:avLst>
              <a:gd name="adj" fmla="val 486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75">
            <a:extLst>
              <a:ext uri="{FF2B5EF4-FFF2-40B4-BE49-F238E27FC236}">
                <a16:creationId xmlns:a16="http://schemas.microsoft.com/office/drawing/2014/main" id="{F8CCAF3D-41E2-4932-A018-AE738FB6F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835" y="8996045"/>
            <a:ext cx="528320" cy="800100"/>
          </a:xfrm>
          <a:prstGeom prst="can">
            <a:avLst>
              <a:gd name="adj" fmla="val 33617"/>
            </a:avLst>
          </a:prstGeom>
          <a:solidFill>
            <a:srgbClr val="4FD1FF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19">
            <a:extLst>
              <a:ext uri="{FF2B5EF4-FFF2-40B4-BE49-F238E27FC236}">
                <a16:creationId xmlns:a16="http://schemas.microsoft.com/office/drawing/2014/main" id="{976B4FC4-9028-48EC-A902-27C88F579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060" y="8059420"/>
            <a:ext cx="533400" cy="1752600"/>
          </a:xfrm>
          <a:prstGeom prst="can">
            <a:avLst>
              <a:gd name="adj" fmla="val 486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86">
            <a:extLst>
              <a:ext uri="{FF2B5EF4-FFF2-40B4-BE49-F238E27FC236}">
                <a16:creationId xmlns:a16="http://schemas.microsoft.com/office/drawing/2014/main" id="{43EA0726-CB35-47BF-90BE-79FD8A6497ED}"/>
              </a:ext>
            </a:extLst>
          </p:cNvPr>
          <p:cNvSpPr>
            <a:spLocks/>
          </p:cNvSpPr>
          <p:nvPr/>
        </p:nvSpPr>
        <p:spPr bwMode="auto">
          <a:xfrm>
            <a:off x="6334760" y="9573260"/>
            <a:ext cx="185420" cy="219075"/>
          </a:xfrm>
          <a:custGeom>
            <a:avLst/>
            <a:gdLst>
              <a:gd name="T0" fmla="*/ 108881 w 87"/>
              <a:gd name="T1" fmla="*/ 0 h 81"/>
              <a:gd name="T2" fmla="*/ 25619 w 87"/>
              <a:gd name="T3" fmla="*/ 170392 h 81"/>
              <a:gd name="T4" fmla="*/ 128095 w 87"/>
              <a:gd name="T5" fmla="*/ 219075 h 81"/>
              <a:gd name="T6" fmla="*/ 172928 w 87"/>
              <a:gd name="T7" fmla="*/ 194733 h 81"/>
              <a:gd name="T8" fmla="*/ 185738 w 87"/>
              <a:gd name="T9" fmla="*/ 146050 h 81"/>
              <a:gd name="T10" fmla="*/ 115286 w 87"/>
              <a:gd name="T11" fmla="*/ 8114 h 81"/>
              <a:gd name="T12" fmla="*/ 19214 w 87"/>
              <a:gd name="T13" fmla="*/ 64911 h 81"/>
              <a:gd name="T14" fmla="*/ 108881 w 87"/>
              <a:gd name="T15" fmla="*/ 0 h 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7" h="81">
                <a:moveTo>
                  <a:pt x="51" y="0"/>
                </a:moveTo>
                <a:cubicBezTo>
                  <a:pt x="3" y="4"/>
                  <a:pt x="0" y="4"/>
                  <a:pt x="12" y="63"/>
                </a:cubicBezTo>
                <a:cubicBezTo>
                  <a:pt x="14" y="70"/>
                  <a:pt x="52" y="77"/>
                  <a:pt x="60" y="81"/>
                </a:cubicBezTo>
                <a:cubicBezTo>
                  <a:pt x="66" y="80"/>
                  <a:pt x="77" y="78"/>
                  <a:pt x="81" y="72"/>
                </a:cubicBezTo>
                <a:cubicBezTo>
                  <a:pt x="84" y="67"/>
                  <a:pt x="87" y="54"/>
                  <a:pt x="87" y="54"/>
                </a:cubicBezTo>
                <a:cubicBezTo>
                  <a:pt x="83" y="22"/>
                  <a:pt x="79" y="20"/>
                  <a:pt x="54" y="3"/>
                </a:cubicBezTo>
                <a:cubicBezTo>
                  <a:pt x="16" y="8"/>
                  <a:pt x="34" y="12"/>
                  <a:pt x="9" y="24"/>
                </a:cubicBezTo>
                <a:lnTo>
                  <a:pt x="51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7" name="Freeform 90">
            <a:extLst>
              <a:ext uri="{FF2B5EF4-FFF2-40B4-BE49-F238E27FC236}">
                <a16:creationId xmlns:a16="http://schemas.microsoft.com/office/drawing/2014/main" id="{92CCB605-16A2-4936-AC6A-5415526C1539}"/>
              </a:ext>
            </a:extLst>
          </p:cNvPr>
          <p:cNvSpPr>
            <a:spLocks/>
          </p:cNvSpPr>
          <p:nvPr/>
        </p:nvSpPr>
        <p:spPr bwMode="auto">
          <a:xfrm>
            <a:off x="6342380" y="9441815"/>
            <a:ext cx="229235" cy="248920"/>
          </a:xfrm>
          <a:custGeom>
            <a:avLst/>
            <a:gdLst>
              <a:gd name="T0" fmla="*/ 19750 w 68"/>
              <a:gd name="T1" fmla="*/ 33121 h 66"/>
              <a:gd name="T2" fmla="*/ 29625 w 68"/>
              <a:gd name="T3" fmla="*/ 198726 h 66"/>
              <a:gd name="T4" fmla="*/ 118502 w 68"/>
              <a:gd name="T5" fmla="*/ 242887 h 66"/>
              <a:gd name="T6" fmla="*/ 217254 w 68"/>
              <a:gd name="T7" fmla="*/ 132484 h 66"/>
              <a:gd name="T8" fmla="*/ 138252 w 68"/>
              <a:gd name="T9" fmla="*/ 0 h 66"/>
              <a:gd name="T10" fmla="*/ 59251 w 68"/>
              <a:gd name="T11" fmla="*/ 11040 h 66"/>
              <a:gd name="T12" fmla="*/ 19750 w 68"/>
              <a:gd name="T13" fmla="*/ 33121 h 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" h="66">
                <a:moveTo>
                  <a:pt x="6" y="9"/>
                </a:moveTo>
                <a:cubicBezTo>
                  <a:pt x="3" y="22"/>
                  <a:pt x="0" y="42"/>
                  <a:pt x="9" y="54"/>
                </a:cubicBezTo>
                <a:cubicBezTo>
                  <a:pt x="15" y="62"/>
                  <a:pt x="36" y="66"/>
                  <a:pt x="36" y="66"/>
                </a:cubicBezTo>
                <a:cubicBezTo>
                  <a:pt x="60" y="62"/>
                  <a:pt x="62" y="60"/>
                  <a:pt x="66" y="36"/>
                </a:cubicBezTo>
                <a:cubicBezTo>
                  <a:pt x="63" y="2"/>
                  <a:pt x="68" y="7"/>
                  <a:pt x="42" y="0"/>
                </a:cubicBezTo>
                <a:cubicBezTo>
                  <a:pt x="34" y="1"/>
                  <a:pt x="25" y="0"/>
                  <a:pt x="18" y="3"/>
                </a:cubicBezTo>
                <a:cubicBezTo>
                  <a:pt x="2" y="9"/>
                  <a:pt x="21" y="16"/>
                  <a:pt x="6" y="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Freeform 91">
            <a:extLst>
              <a:ext uri="{FF2B5EF4-FFF2-40B4-BE49-F238E27FC236}">
                <a16:creationId xmlns:a16="http://schemas.microsoft.com/office/drawing/2014/main" id="{CE94B20E-248E-405F-84B2-6321E26C5D7D}"/>
              </a:ext>
            </a:extLst>
          </p:cNvPr>
          <p:cNvSpPr>
            <a:spLocks/>
          </p:cNvSpPr>
          <p:nvPr/>
        </p:nvSpPr>
        <p:spPr bwMode="auto">
          <a:xfrm>
            <a:off x="6507480" y="9488805"/>
            <a:ext cx="232410" cy="315595"/>
          </a:xfrm>
          <a:custGeom>
            <a:avLst/>
            <a:gdLst>
              <a:gd name="T0" fmla="*/ 84079 w 81"/>
              <a:gd name="T1" fmla="*/ 55658 h 83"/>
              <a:gd name="T2" fmla="*/ 16816 w 81"/>
              <a:gd name="T3" fmla="*/ 189238 h 83"/>
              <a:gd name="T4" fmla="*/ 0 w 81"/>
              <a:gd name="T5" fmla="*/ 256027 h 83"/>
              <a:gd name="T6" fmla="*/ 117710 w 81"/>
              <a:gd name="T7" fmla="*/ 289422 h 83"/>
              <a:gd name="T8" fmla="*/ 193381 w 81"/>
              <a:gd name="T9" fmla="*/ 211501 h 83"/>
              <a:gd name="T10" fmla="*/ 227012 w 81"/>
              <a:gd name="T11" fmla="*/ 111316 h 83"/>
              <a:gd name="T12" fmla="*/ 100894 w 81"/>
              <a:gd name="T13" fmla="*/ 44527 h 83"/>
              <a:gd name="T14" fmla="*/ 84079 w 81"/>
              <a:gd name="T15" fmla="*/ 55658 h 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1" h="83">
                <a:moveTo>
                  <a:pt x="30" y="15"/>
                </a:moveTo>
                <a:cubicBezTo>
                  <a:pt x="16" y="24"/>
                  <a:pt x="12" y="37"/>
                  <a:pt x="6" y="51"/>
                </a:cubicBezTo>
                <a:cubicBezTo>
                  <a:pt x="3" y="57"/>
                  <a:pt x="0" y="69"/>
                  <a:pt x="0" y="69"/>
                </a:cubicBezTo>
                <a:cubicBezTo>
                  <a:pt x="26" y="78"/>
                  <a:pt x="0" y="83"/>
                  <a:pt x="42" y="78"/>
                </a:cubicBezTo>
                <a:cubicBezTo>
                  <a:pt x="52" y="72"/>
                  <a:pt x="59" y="63"/>
                  <a:pt x="69" y="57"/>
                </a:cubicBezTo>
                <a:cubicBezTo>
                  <a:pt x="74" y="49"/>
                  <a:pt x="81" y="30"/>
                  <a:pt x="81" y="30"/>
                </a:cubicBezTo>
                <a:cubicBezTo>
                  <a:pt x="76" y="0"/>
                  <a:pt x="69" y="9"/>
                  <a:pt x="36" y="12"/>
                </a:cubicBezTo>
                <a:cubicBezTo>
                  <a:pt x="26" y="15"/>
                  <a:pt x="24" y="15"/>
                  <a:pt x="30" y="1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" name="Freeform 91">
            <a:extLst>
              <a:ext uri="{FF2B5EF4-FFF2-40B4-BE49-F238E27FC236}">
                <a16:creationId xmlns:a16="http://schemas.microsoft.com/office/drawing/2014/main" id="{936DBF17-1DF8-42EF-B40C-0E2C30435C90}"/>
              </a:ext>
            </a:extLst>
          </p:cNvPr>
          <p:cNvSpPr>
            <a:spLocks/>
          </p:cNvSpPr>
          <p:nvPr/>
        </p:nvSpPr>
        <p:spPr bwMode="auto">
          <a:xfrm>
            <a:off x="6204585" y="9462135"/>
            <a:ext cx="232410" cy="325120"/>
          </a:xfrm>
          <a:custGeom>
            <a:avLst/>
            <a:gdLst>
              <a:gd name="T0" fmla="*/ 84079 w 81"/>
              <a:gd name="T1" fmla="*/ 55658 h 83"/>
              <a:gd name="T2" fmla="*/ 16816 w 81"/>
              <a:gd name="T3" fmla="*/ 189238 h 83"/>
              <a:gd name="T4" fmla="*/ 0 w 81"/>
              <a:gd name="T5" fmla="*/ 256027 h 83"/>
              <a:gd name="T6" fmla="*/ 117710 w 81"/>
              <a:gd name="T7" fmla="*/ 289422 h 83"/>
              <a:gd name="T8" fmla="*/ 193381 w 81"/>
              <a:gd name="T9" fmla="*/ 211501 h 83"/>
              <a:gd name="T10" fmla="*/ 227012 w 81"/>
              <a:gd name="T11" fmla="*/ 111316 h 83"/>
              <a:gd name="T12" fmla="*/ 100894 w 81"/>
              <a:gd name="T13" fmla="*/ 44527 h 83"/>
              <a:gd name="T14" fmla="*/ 84079 w 81"/>
              <a:gd name="T15" fmla="*/ 55658 h 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1" h="83">
                <a:moveTo>
                  <a:pt x="30" y="15"/>
                </a:moveTo>
                <a:cubicBezTo>
                  <a:pt x="16" y="24"/>
                  <a:pt x="12" y="37"/>
                  <a:pt x="6" y="51"/>
                </a:cubicBezTo>
                <a:cubicBezTo>
                  <a:pt x="3" y="57"/>
                  <a:pt x="0" y="69"/>
                  <a:pt x="0" y="69"/>
                </a:cubicBezTo>
                <a:cubicBezTo>
                  <a:pt x="26" y="78"/>
                  <a:pt x="0" y="83"/>
                  <a:pt x="42" y="78"/>
                </a:cubicBezTo>
                <a:cubicBezTo>
                  <a:pt x="52" y="72"/>
                  <a:pt x="59" y="63"/>
                  <a:pt x="69" y="57"/>
                </a:cubicBezTo>
                <a:cubicBezTo>
                  <a:pt x="74" y="49"/>
                  <a:pt x="81" y="30"/>
                  <a:pt x="81" y="30"/>
                </a:cubicBezTo>
                <a:cubicBezTo>
                  <a:pt x="76" y="0"/>
                  <a:pt x="69" y="9"/>
                  <a:pt x="36" y="12"/>
                </a:cubicBezTo>
                <a:cubicBezTo>
                  <a:pt x="26" y="15"/>
                  <a:pt x="24" y="15"/>
                  <a:pt x="30" y="1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7082F42-EDB4-4B21-9EBF-CAB9442F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" y="9342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178AECF-AFD3-4F0E-890D-5BE60D953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680" y="1349276"/>
            <a:ext cx="1125474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+ Cho 1 ít bases Cu(OH)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vào đáy ống nghiệm.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+ Thêm vào 1-2ml dung dịch H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vào ống nghiệm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+ Lắc nhẹ.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5FA74A01-9340-4E18-97F5-BB57B681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" y="2676562"/>
            <a:ext cx="112623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b) Hiện tượng: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AD3C0A52-4BA6-45C5-B988-FA585237C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" y="3201697"/>
            <a:ext cx="31662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C8A02000-1877-457E-B17B-907D32B4127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34340" y="3711123"/>
            <a:ext cx="11125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endParaRPr kumimoji="0" lang="vi-VN" altLang="en-US" sz="28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65715B-7AC3-4482-98BC-2C8A78B1BBC2}"/>
              </a:ext>
            </a:extLst>
          </p:cNvPr>
          <p:cNvSpPr txBox="1"/>
          <p:nvPr/>
        </p:nvSpPr>
        <p:spPr>
          <a:xfrm>
            <a:off x="445135" y="156441"/>
            <a:ext cx="612648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Acid tác dụng với bases:</a:t>
            </a:r>
            <a:endParaRPr lang="en-US" sz="2800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12E7CA-786A-404D-9737-94091F23C2A4}"/>
              </a:ext>
            </a:extLst>
          </p:cNvPr>
          <p:cNvSpPr txBox="1"/>
          <p:nvPr/>
        </p:nvSpPr>
        <p:spPr>
          <a:xfrm>
            <a:off x="518160" y="774939"/>
            <a:ext cx="110413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Thí nghiệm: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https://youtu.be/XdPHzndQers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87446568-C014-4EEA-A6F0-5277F94ED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" y="4873173"/>
            <a:ext cx="11125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Kết luận:</a:t>
            </a:r>
            <a:endParaRPr kumimoji="0" lang="en-US" altLang="en-US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C02DA9B-E858-49C2-883D-495D027D0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856471"/>
              </p:ext>
            </p:extLst>
          </p:nvPr>
        </p:nvGraphicFramePr>
        <p:xfrm>
          <a:off x="632460" y="6005259"/>
          <a:ext cx="10058400" cy="62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2912266902"/>
                    </a:ext>
                  </a:extLst>
                </a:gridCol>
              </a:tblGrid>
              <a:tr h="622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Bases     →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3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4">
            <a:extLst>
              <a:ext uri="{FF2B5EF4-FFF2-40B4-BE49-F238E27FC236}">
                <a16:creationId xmlns:a16="http://schemas.microsoft.com/office/drawing/2014/main" id="{AA1CA630-3B59-4F5E-B3C9-DAAD159A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310" y="8056880"/>
            <a:ext cx="533400" cy="1752600"/>
          </a:xfrm>
          <a:prstGeom prst="can">
            <a:avLst>
              <a:gd name="adj" fmla="val 486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75">
            <a:extLst>
              <a:ext uri="{FF2B5EF4-FFF2-40B4-BE49-F238E27FC236}">
                <a16:creationId xmlns:a16="http://schemas.microsoft.com/office/drawing/2014/main" id="{F8CCAF3D-41E2-4932-A018-AE738FB6F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835" y="8996045"/>
            <a:ext cx="528320" cy="800100"/>
          </a:xfrm>
          <a:prstGeom prst="can">
            <a:avLst>
              <a:gd name="adj" fmla="val 33617"/>
            </a:avLst>
          </a:prstGeom>
          <a:solidFill>
            <a:srgbClr val="4FD1FF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19">
            <a:extLst>
              <a:ext uri="{FF2B5EF4-FFF2-40B4-BE49-F238E27FC236}">
                <a16:creationId xmlns:a16="http://schemas.microsoft.com/office/drawing/2014/main" id="{976B4FC4-9028-48EC-A902-27C88F579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060" y="8059420"/>
            <a:ext cx="533400" cy="1752600"/>
          </a:xfrm>
          <a:prstGeom prst="can">
            <a:avLst>
              <a:gd name="adj" fmla="val 486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86">
            <a:extLst>
              <a:ext uri="{FF2B5EF4-FFF2-40B4-BE49-F238E27FC236}">
                <a16:creationId xmlns:a16="http://schemas.microsoft.com/office/drawing/2014/main" id="{43EA0726-CB35-47BF-90BE-79FD8A6497ED}"/>
              </a:ext>
            </a:extLst>
          </p:cNvPr>
          <p:cNvSpPr>
            <a:spLocks/>
          </p:cNvSpPr>
          <p:nvPr/>
        </p:nvSpPr>
        <p:spPr bwMode="auto">
          <a:xfrm>
            <a:off x="6334760" y="9573260"/>
            <a:ext cx="185420" cy="219075"/>
          </a:xfrm>
          <a:custGeom>
            <a:avLst/>
            <a:gdLst>
              <a:gd name="T0" fmla="*/ 108881 w 87"/>
              <a:gd name="T1" fmla="*/ 0 h 81"/>
              <a:gd name="T2" fmla="*/ 25619 w 87"/>
              <a:gd name="T3" fmla="*/ 170392 h 81"/>
              <a:gd name="T4" fmla="*/ 128095 w 87"/>
              <a:gd name="T5" fmla="*/ 219075 h 81"/>
              <a:gd name="T6" fmla="*/ 172928 w 87"/>
              <a:gd name="T7" fmla="*/ 194733 h 81"/>
              <a:gd name="T8" fmla="*/ 185738 w 87"/>
              <a:gd name="T9" fmla="*/ 146050 h 81"/>
              <a:gd name="T10" fmla="*/ 115286 w 87"/>
              <a:gd name="T11" fmla="*/ 8114 h 81"/>
              <a:gd name="T12" fmla="*/ 19214 w 87"/>
              <a:gd name="T13" fmla="*/ 64911 h 81"/>
              <a:gd name="T14" fmla="*/ 108881 w 87"/>
              <a:gd name="T15" fmla="*/ 0 h 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7" h="81">
                <a:moveTo>
                  <a:pt x="51" y="0"/>
                </a:moveTo>
                <a:cubicBezTo>
                  <a:pt x="3" y="4"/>
                  <a:pt x="0" y="4"/>
                  <a:pt x="12" y="63"/>
                </a:cubicBezTo>
                <a:cubicBezTo>
                  <a:pt x="14" y="70"/>
                  <a:pt x="52" y="77"/>
                  <a:pt x="60" y="81"/>
                </a:cubicBezTo>
                <a:cubicBezTo>
                  <a:pt x="66" y="80"/>
                  <a:pt x="77" y="78"/>
                  <a:pt x="81" y="72"/>
                </a:cubicBezTo>
                <a:cubicBezTo>
                  <a:pt x="84" y="67"/>
                  <a:pt x="87" y="54"/>
                  <a:pt x="87" y="54"/>
                </a:cubicBezTo>
                <a:cubicBezTo>
                  <a:pt x="83" y="22"/>
                  <a:pt x="79" y="20"/>
                  <a:pt x="54" y="3"/>
                </a:cubicBezTo>
                <a:cubicBezTo>
                  <a:pt x="16" y="8"/>
                  <a:pt x="34" y="12"/>
                  <a:pt x="9" y="24"/>
                </a:cubicBezTo>
                <a:lnTo>
                  <a:pt x="51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7" name="Freeform 90">
            <a:extLst>
              <a:ext uri="{FF2B5EF4-FFF2-40B4-BE49-F238E27FC236}">
                <a16:creationId xmlns:a16="http://schemas.microsoft.com/office/drawing/2014/main" id="{92CCB605-16A2-4936-AC6A-5415526C1539}"/>
              </a:ext>
            </a:extLst>
          </p:cNvPr>
          <p:cNvSpPr>
            <a:spLocks/>
          </p:cNvSpPr>
          <p:nvPr/>
        </p:nvSpPr>
        <p:spPr bwMode="auto">
          <a:xfrm>
            <a:off x="6342380" y="9441815"/>
            <a:ext cx="229235" cy="248920"/>
          </a:xfrm>
          <a:custGeom>
            <a:avLst/>
            <a:gdLst>
              <a:gd name="T0" fmla="*/ 19750 w 68"/>
              <a:gd name="T1" fmla="*/ 33121 h 66"/>
              <a:gd name="T2" fmla="*/ 29625 w 68"/>
              <a:gd name="T3" fmla="*/ 198726 h 66"/>
              <a:gd name="T4" fmla="*/ 118502 w 68"/>
              <a:gd name="T5" fmla="*/ 242887 h 66"/>
              <a:gd name="T6" fmla="*/ 217254 w 68"/>
              <a:gd name="T7" fmla="*/ 132484 h 66"/>
              <a:gd name="T8" fmla="*/ 138252 w 68"/>
              <a:gd name="T9" fmla="*/ 0 h 66"/>
              <a:gd name="T10" fmla="*/ 59251 w 68"/>
              <a:gd name="T11" fmla="*/ 11040 h 66"/>
              <a:gd name="T12" fmla="*/ 19750 w 68"/>
              <a:gd name="T13" fmla="*/ 33121 h 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" h="66">
                <a:moveTo>
                  <a:pt x="6" y="9"/>
                </a:moveTo>
                <a:cubicBezTo>
                  <a:pt x="3" y="22"/>
                  <a:pt x="0" y="42"/>
                  <a:pt x="9" y="54"/>
                </a:cubicBezTo>
                <a:cubicBezTo>
                  <a:pt x="15" y="62"/>
                  <a:pt x="36" y="66"/>
                  <a:pt x="36" y="66"/>
                </a:cubicBezTo>
                <a:cubicBezTo>
                  <a:pt x="60" y="62"/>
                  <a:pt x="62" y="60"/>
                  <a:pt x="66" y="36"/>
                </a:cubicBezTo>
                <a:cubicBezTo>
                  <a:pt x="63" y="2"/>
                  <a:pt x="68" y="7"/>
                  <a:pt x="42" y="0"/>
                </a:cubicBezTo>
                <a:cubicBezTo>
                  <a:pt x="34" y="1"/>
                  <a:pt x="25" y="0"/>
                  <a:pt x="18" y="3"/>
                </a:cubicBezTo>
                <a:cubicBezTo>
                  <a:pt x="2" y="9"/>
                  <a:pt x="21" y="16"/>
                  <a:pt x="6" y="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Freeform 91">
            <a:extLst>
              <a:ext uri="{FF2B5EF4-FFF2-40B4-BE49-F238E27FC236}">
                <a16:creationId xmlns:a16="http://schemas.microsoft.com/office/drawing/2014/main" id="{CE94B20E-248E-405F-84B2-6321E26C5D7D}"/>
              </a:ext>
            </a:extLst>
          </p:cNvPr>
          <p:cNvSpPr>
            <a:spLocks/>
          </p:cNvSpPr>
          <p:nvPr/>
        </p:nvSpPr>
        <p:spPr bwMode="auto">
          <a:xfrm>
            <a:off x="6507480" y="9488805"/>
            <a:ext cx="232410" cy="315595"/>
          </a:xfrm>
          <a:custGeom>
            <a:avLst/>
            <a:gdLst>
              <a:gd name="T0" fmla="*/ 84079 w 81"/>
              <a:gd name="T1" fmla="*/ 55658 h 83"/>
              <a:gd name="T2" fmla="*/ 16816 w 81"/>
              <a:gd name="T3" fmla="*/ 189238 h 83"/>
              <a:gd name="T4" fmla="*/ 0 w 81"/>
              <a:gd name="T5" fmla="*/ 256027 h 83"/>
              <a:gd name="T6" fmla="*/ 117710 w 81"/>
              <a:gd name="T7" fmla="*/ 289422 h 83"/>
              <a:gd name="T8" fmla="*/ 193381 w 81"/>
              <a:gd name="T9" fmla="*/ 211501 h 83"/>
              <a:gd name="T10" fmla="*/ 227012 w 81"/>
              <a:gd name="T11" fmla="*/ 111316 h 83"/>
              <a:gd name="T12" fmla="*/ 100894 w 81"/>
              <a:gd name="T13" fmla="*/ 44527 h 83"/>
              <a:gd name="T14" fmla="*/ 84079 w 81"/>
              <a:gd name="T15" fmla="*/ 55658 h 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1" h="83">
                <a:moveTo>
                  <a:pt x="30" y="15"/>
                </a:moveTo>
                <a:cubicBezTo>
                  <a:pt x="16" y="24"/>
                  <a:pt x="12" y="37"/>
                  <a:pt x="6" y="51"/>
                </a:cubicBezTo>
                <a:cubicBezTo>
                  <a:pt x="3" y="57"/>
                  <a:pt x="0" y="69"/>
                  <a:pt x="0" y="69"/>
                </a:cubicBezTo>
                <a:cubicBezTo>
                  <a:pt x="26" y="78"/>
                  <a:pt x="0" y="83"/>
                  <a:pt x="42" y="78"/>
                </a:cubicBezTo>
                <a:cubicBezTo>
                  <a:pt x="52" y="72"/>
                  <a:pt x="59" y="63"/>
                  <a:pt x="69" y="57"/>
                </a:cubicBezTo>
                <a:cubicBezTo>
                  <a:pt x="74" y="49"/>
                  <a:pt x="81" y="30"/>
                  <a:pt x="81" y="30"/>
                </a:cubicBezTo>
                <a:cubicBezTo>
                  <a:pt x="76" y="0"/>
                  <a:pt x="69" y="9"/>
                  <a:pt x="36" y="12"/>
                </a:cubicBezTo>
                <a:cubicBezTo>
                  <a:pt x="26" y="15"/>
                  <a:pt x="24" y="15"/>
                  <a:pt x="30" y="1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" name="Freeform 91">
            <a:extLst>
              <a:ext uri="{FF2B5EF4-FFF2-40B4-BE49-F238E27FC236}">
                <a16:creationId xmlns:a16="http://schemas.microsoft.com/office/drawing/2014/main" id="{936DBF17-1DF8-42EF-B40C-0E2C30435C90}"/>
              </a:ext>
            </a:extLst>
          </p:cNvPr>
          <p:cNvSpPr>
            <a:spLocks/>
          </p:cNvSpPr>
          <p:nvPr/>
        </p:nvSpPr>
        <p:spPr bwMode="auto">
          <a:xfrm>
            <a:off x="6204585" y="9462135"/>
            <a:ext cx="232410" cy="325120"/>
          </a:xfrm>
          <a:custGeom>
            <a:avLst/>
            <a:gdLst>
              <a:gd name="T0" fmla="*/ 84079 w 81"/>
              <a:gd name="T1" fmla="*/ 55658 h 83"/>
              <a:gd name="T2" fmla="*/ 16816 w 81"/>
              <a:gd name="T3" fmla="*/ 189238 h 83"/>
              <a:gd name="T4" fmla="*/ 0 w 81"/>
              <a:gd name="T5" fmla="*/ 256027 h 83"/>
              <a:gd name="T6" fmla="*/ 117710 w 81"/>
              <a:gd name="T7" fmla="*/ 289422 h 83"/>
              <a:gd name="T8" fmla="*/ 193381 w 81"/>
              <a:gd name="T9" fmla="*/ 211501 h 83"/>
              <a:gd name="T10" fmla="*/ 227012 w 81"/>
              <a:gd name="T11" fmla="*/ 111316 h 83"/>
              <a:gd name="T12" fmla="*/ 100894 w 81"/>
              <a:gd name="T13" fmla="*/ 44527 h 83"/>
              <a:gd name="T14" fmla="*/ 84079 w 81"/>
              <a:gd name="T15" fmla="*/ 55658 h 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1" h="83">
                <a:moveTo>
                  <a:pt x="30" y="15"/>
                </a:moveTo>
                <a:cubicBezTo>
                  <a:pt x="16" y="24"/>
                  <a:pt x="12" y="37"/>
                  <a:pt x="6" y="51"/>
                </a:cubicBezTo>
                <a:cubicBezTo>
                  <a:pt x="3" y="57"/>
                  <a:pt x="0" y="69"/>
                  <a:pt x="0" y="69"/>
                </a:cubicBezTo>
                <a:cubicBezTo>
                  <a:pt x="26" y="78"/>
                  <a:pt x="0" y="83"/>
                  <a:pt x="42" y="78"/>
                </a:cubicBezTo>
                <a:cubicBezTo>
                  <a:pt x="52" y="72"/>
                  <a:pt x="59" y="63"/>
                  <a:pt x="69" y="57"/>
                </a:cubicBezTo>
                <a:cubicBezTo>
                  <a:pt x="74" y="49"/>
                  <a:pt x="81" y="30"/>
                  <a:pt x="81" y="30"/>
                </a:cubicBezTo>
                <a:cubicBezTo>
                  <a:pt x="76" y="0"/>
                  <a:pt x="69" y="9"/>
                  <a:pt x="36" y="12"/>
                </a:cubicBezTo>
                <a:cubicBezTo>
                  <a:pt x="26" y="15"/>
                  <a:pt x="24" y="15"/>
                  <a:pt x="30" y="15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7082F42-EDB4-4B21-9EBF-CAB9442F8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" y="9342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178AECF-AFD3-4F0E-890D-5BE60D953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680" y="1349276"/>
            <a:ext cx="1125474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+ Cho 1 ít bases Cu(OH)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vào đáy ống nghiệm.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+ Thêm vào 1-2ml dung dịch H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vào ống nghiệm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+ Lắc nhẹ.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5FA74A01-9340-4E18-97F5-BB57B681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" y="2676562"/>
            <a:ext cx="112623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b) Hiện tượng: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AD3C0A52-4BA6-45C5-B988-FA585237C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" y="3201697"/>
            <a:ext cx="128596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US" altLang="en-US" sz="28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Cu(OH)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bị hòa tan, tạo thành dung dịch màu xanh lam.                          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C8A02000-1877-457E-B17B-907D32B4127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34340" y="3711123"/>
            <a:ext cx="11125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PTHH:</a:t>
            </a:r>
            <a:endParaRPr kumimoji="0" lang="vi-VN" altLang="en-US" sz="28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Cu(OH)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+     H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→     CuSO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    +     2H</a:t>
            </a:r>
            <a:r>
              <a:rPr kumimoji="0" lang="vi-VN" altLang="en-US" sz="2800" b="1" i="0" u="none" strike="noStrike" cap="none" normalizeH="0" baseline="-3000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vi-VN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65715B-7AC3-4482-98BC-2C8A78B1BBC2}"/>
              </a:ext>
            </a:extLst>
          </p:cNvPr>
          <p:cNvSpPr txBox="1"/>
          <p:nvPr/>
        </p:nvSpPr>
        <p:spPr>
          <a:xfrm>
            <a:off x="445135" y="156441"/>
            <a:ext cx="612648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Acid tác dụng với bases:</a:t>
            </a:r>
            <a:endParaRPr lang="en-US" sz="2800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12E7CA-786A-404D-9737-94091F23C2A4}"/>
              </a:ext>
            </a:extLst>
          </p:cNvPr>
          <p:cNvSpPr txBox="1"/>
          <p:nvPr/>
        </p:nvSpPr>
        <p:spPr>
          <a:xfrm>
            <a:off x="518160" y="774939"/>
            <a:ext cx="110413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 Thí nghiệm: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https://youtu.be/XdPHzndQers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87446568-C014-4EEA-A6F0-5277F94ED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" y="4657729"/>
            <a:ext cx="11125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Kết luận:</a:t>
            </a:r>
            <a:endParaRPr kumimoji="0" lang="en-US" altLang="en-US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Acid tác dụng với bases tạo thành muối và nước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Phản ứng của acid với bases gọi là phản ứng trung hòa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C02DA9B-E858-49C2-883D-495D027D0C0D}"/>
              </a:ext>
            </a:extLst>
          </p:cNvPr>
          <p:cNvGraphicFramePr>
            <a:graphicFrameLocks noGrp="1"/>
          </p:cNvGraphicFramePr>
          <p:nvPr/>
        </p:nvGraphicFramePr>
        <p:xfrm>
          <a:off x="632460" y="6005259"/>
          <a:ext cx="10058400" cy="62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2912266902"/>
                    </a:ext>
                  </a:extLst>
                </a:gridCol>
              </a:tblGrid>
              <a:tr h="622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Bases     →     Muối     +    nước                  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3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789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78022DD-B50F-4E2F-B1C2-0006D304A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96378"/>
              </p:ext>
            </p:extLst>
          </p:nvPr>
        </p:nvGraphicFramePr>
        <p:xfrm>
          <a:off x="1066800" y="656019"/>
          <a:ext cx="10058400" cy="62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2912266902"/>
                    </a:ext>
                  </a:extLst>
                </a:gridCol>
              </a:tblGrid>
              <a:tr h="622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Bases     →     Muối     +    nước                  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359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3F491D-02AD-4FAE-90F3-8953F2757C83}"/>
              </a:ext>
            </a:extLst>
          </p:cNvPr>
          <p:cNvSpPr txBox="1"/>
          <p:nvPr/>
        </p:nvSpPr>
        <p:spPr>
          <a:xfrm>
            <a:off x="739140" y="1377075"/>
            <a:ext cx="11109959" cy="5183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tabLst>
                <a:tab pos="360045" algn="l"/>
              </a:tabLst>
            </a:pP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vi-VN" sz="28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Fe(OH)</a:t>
            </a:r>
            <a:r>
              <a:rPr lang="vi-VN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+         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→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Al(OH)</a:t>
            </a:r>
            <a:r>
              <a:rPr lang="vi-VN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+        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→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NaOH              +        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vi-VN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→           </a:t>
            </a:r>
            <a:endParaRPr lang="en-US" sz="2800" b="1" dirty="0">
              <a:solidFill>
                <a:schemeClr val="accent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Ca(OH)</a:t>
            </a:r>
            <a:r>
              <a:rPr lang="vi-VN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+         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vi-VN" sz="2800" b="1" baseline="-250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vi-VN" sz="2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vi-VN" sz="2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Fe(OH)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+ 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         → </a:t>
            </a:r>
          </a:p>
          <a:p>
            <a:pPr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Al(OH)</a:t>
            </a:r>
            <a:r>
              <a:rPr lang="vi-VN" sz="2800" b="1" baseline="-25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+    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         →           </a:t>
            </a:r>
            <a:endParaRPr lang="en-US" sz="28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Mg(OH)</a:t>
            </a:r>
            <a:r>
              <a:rPr lang="vi-VN" sz="28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+     HCl       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→</a:t>
            </a:r>
          </a:p>
          <a:p>
            <a:pPr marL="0" marR="0">
              <a:lnSpc>
                <a:spcPct val="150000"/>
              </a:lnSpc>
              <a:tabLst>
                <a:tab pos="360045" algn="l"/>
              </a:tabLst>
            </a:pPr>
            <a:r>
              <a:rPr lang="vi-V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Ba(OH)</a:t>
            </a:r>
            <a:r>
              <a:rPr lang="vi-VN" sz="28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+     HCl         </a:t>
            </a:r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→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5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989462-9ED9-42B5-B966-C6E5F6D3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90A194EF-00DB-4400-85EE-37CC823A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" y="3594609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8BF8E79-CC13-4699-A724-A56FFECF7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94768"/>
            <a:ext cx="1165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b) Hiện tượng: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vi-VN" sz="2800" b="1" baseline="-25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bị hòa tan,  tạo thành dung dịch có màu vàng nâu.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DC2F3D-2701-4C0E-ADAE-502D8D8C0797}"/>
              </a:ext>
            </a:extLst>
          </p:cNvPr>
          <p:cNvSpPr txBox="1"/>
          <p:nvPr/>
        </p:nvSpPr>
        <p:spPr>
          <a:xfrm>
            <a:off x="487680" y="326447"/>
            <a:ext cx="6416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Acid tác dụng với basic oxides: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52101E-B73E-40C2-A6C5-D849094041A4}"/>
              </a:ext>
            </a:extLst>
          </p:cNvPr>
          <p:cNvSpPr txBox="1"/>
          <p:nvPr/>
        </p:nvSpPr>
        <p:spPr>
          <a:xfrm>
            <a:off x="472440" y="849667"/>
            <a:ext cx="11125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a)Thí nghiệm: </a:t>
            </a:r>
            <a:r>
              <a:rPr lang="en-US" sz="2800" u="sng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https://youtu.be/Na28G644p6U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7BF50-EB56-463D-BE07-AD5FC4D7AB6B}"/>
              </a:ext>
            </a:extLst>
          </p:cNvPr>
          <p:cNvSpPr txBox="1"/>
          <p:nvPr/>
        </p:nvSpPr>
        <p:spPr>
          <a:xfrm>
            <a:off x="360044" y="1343333"/>
            <a:ext cx="10140315" cy="151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Cho 1 ít </a:t>
            </a:r>
            <a:r>
              <a:rPr lang="vi-VN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basic oxides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Fe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vào ống nghiệm.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+ Thêm vào 1-2ml dung dịch acid HCl vào ống nghiệm</a:t>
            </a:r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+ Lắc nhẹ.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A82216-3DD1-4EC0-BF0D-5AF8D733019C}"/>
              </a:ext>
            </a:extLst>
          </p:cNvPr>
          <p:cNvSpPr txBox="1"/>
          <p:nvPr/>
        </p:nvSpPr>
        <p:spPr>
          <a:xfrm>
            <a:off x="533400" y="3778601"/>
            <a:ext cx="969264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</a:tabLst>
            </a:pPr>
            <a:r>
              <a:rPr lang="vi-VN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PTHH: Fe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6HCl     →     2FeCl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+     3H</a:t>
            </a:r>
            <a:r>
              <a:rPr lang="vi-VN" sz="28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DB3DC3-8FC1-4E31-BD31-7DDC77F32BDE}"/>
              </a:ext>
            </a:extLst>
          </p:cNvPr>
          <p:cNvSpPr txBox="1"/>
          <p:nvPr/>
        </p:nvSpPr>
        <p:spPr>
          <a:xfrm>
            <a:off x="472440" y="4324328"/>
            <a:ext cx="123596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c) Kết luận: </a:t>
            </a:r>
          </a:p>
          <a:p>
            <a:r>
              <a:rPr lang="vi-VN" sz="2800" b="1" i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Acid tác dụng với basic oxides  tạo thành muối và nước</a:t>
            </a:r>
            <a:endParaRPr 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A18E8F62-B3ED-48DA-B35D-FD2BC14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405845"/>
              </p:ext>
            </p:extLst>
          </p:nvPr>
        </p:nvGraphicFramePr>
        <p:xfrm>
          <a:off x="640080" y="5307217"/>
          <a:ext cx="9204960" cy="607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4960">
                  <a:extLst>
                    <a:ext uri="{9D8B030D-6E8A-4147-A177-3AD203B41FA5}">
                      <a16:colId xmlns:a16="http://schemas.microsoft.com/office/drawing/2014/main" val="4017618261"/>
                    </a:ext>
                  </a:extLst>
                </a:gridCol>
              </a:tblGrid>
              <a:tr h="607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0045" algn="l"/>
                        </a:tabLst>
                      </a:pPr>
                      <a:r>
                        <a:rPr lang="vi-VN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    +      Basic oxides      →     Muối     +    nước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85638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AE0938AA-3A77-4453-9359-3311505517B0}"/>
              </a:ext>
            </a:extLst>
          </p:cNvPr>
          <p:cNvSpPr txBox="1"/>
          <p:nvPr/>
        </p:nvSpPr>
        <p:spPr>
          <a:xfrm>
            <a:off x="518160" y="5909018"/>
            <a:ext cx="11658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Acid tác dụng với muối: </a:t>
            </a:r>
            <a:r>
              <a:rPr lang="vi-VN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(tính chất này học trong chủ đề muối)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35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1287</Words>
  <Application>Microsoft Office PowerPoint</Application>
  <PresentationFormat>Widescreen</PresentationFormat>
  <Paragraphs>143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</dc:creator>
  <cp:lastModifiedBy>Nguyễn</cp:lastModifiedBy>
  <cp:revision>37</cp:revision>
  <dcterms:created xsi:type="dcterms:W3CDTF">2021-09-15T08:43:17Z</dcterms:created>
  <dcterms:modified xsi:type="dcterms:W3CDTF">2021-09-18T09:34:21Z</dcterms:modified>
</cp:coreProperties>
</file>